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4"/>
  </p:sldMasterIdLst>
  <p:notesMasterIdLst>
    <p:notesMasterId r:id="rId24"/>
  </p:notesMasterIdLst>
  <p:sldIdLst>
    <p:sldId id="316" r:id="rId5"/>
    <p:sldId id="326" r:id="rId6"/>
    <p:sldId id="265" r:id="rId7"/>
    <p:sldId id="323" r:id="rId8"/>
    <p:sldId id="288" r:id="rId9"/>
    <p:sldId id="306" r:id="rId10"/>
    <p:sldId id="308" r:id="rId11"/>
    <p:sldId id="312" r:id="rId12"/>
    <p:sldId id="310" r:id="rId13"/>
    <p:sldId id="283" r:id="rId14"/>
    <p:sldId id="301" r:id="rId15"/>
    <p:sldId id="259" r:id="rId16"/>
    <p:sldId id="315" r:id="rId17"/>
    <p:sldId id="314" r:id="rId18"/>
    <p:sldId id="317" r:id="rId19"/>
    <p:sldId id="318" r:id="rId20"/>
    <p:sldId id="319" r:id="rId21"/>
    <p:sldId id="321" r:id="rId22"/>
    <p:sldId id="322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e Zwiener" initials="DZ" lastIdx="1" clrIdx="0">
    <p:extLst>
      <p:ext uri="{19B8F6BF-5375-455C-9EA6-DF929625EA0E}">
        <p15:presenceInfo xmlns:p15="http://schemas.microsoft.com/office/powerpoint/2012/main" userId="5583a0a275f6e7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6" autoAdjust="0"/>
    <p:restoredTop sz="75556" autoAdjust="0"/>
  </p:normalViewPr>
  <p:slideViewPr>
    <p:cSldViewPr snapToGrid="0">
      <p:cViewPr varScale="1">
        <p:scale>
          <a:sx n="82" d="100"/>
          <a:sy n="82" d="100"/>
        </p:scale>
        <p:origin x="723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CC20815-7DF3-4AD0-AAD8-BC1CADD2630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F1F0854-381A-4527-96E1-4DDE27608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new partner! We are so excited that you are interested in creating greater impact for well-being in our community.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are YOU interested in?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Where do you see yourself working in or on?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are your strengths.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F0854-381A-4527-96E1-4DDE276082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90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anyone is better off from all the work our community has done? </a:t>
            </a:r>
          </a:p>
          <a:p>
            <a:pPr algn="l" fontAlgn="base"/>
            <a:r>
              <a:rPr lang="en-US" b="0" i="0" dirty="0">
                <a:solidFill>
                  <a:srgbClr val="8585BD"/>
                </a:solidFill>
                <a:effectLst/>
                <a:latin typeface="Open Sans" panose="020B0606030504020204" pitchFamily="34" charset="0"/>
              </a:rPr>
              <a:t>Not just measuring outcomes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8585BD"/>
                </a:solidFill>
                <a:effectLst/>
                <a:latin typeface="Open Sans" panose="020B0606030504020204" pitchFamily="34" charset="0"/>
              </a:rPr>
              <a:t>How much we do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8585BD"/>
                </a:solidFill>
                <a:effectLst/>
                <a:latin typeface="Open Sans" panose="020B0606030504020204" pitchFamily="34" charset="0"/>
              </a:rPr>
              <a:t>How well we do it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8585BD"/>
                </a:solidFill>
                <a:effectLst/>
                <a:latin typeface="Open Sans" panose="020B0606030504020204" pitchFamily="34" charset="0"/>
              </a:rPr>
              <a:t>Is anyone better off</a:t>
            </a:r>
            <a:endParaRPr lang="en-US" b="0" i="0" dirty="0">
              <a:solidFill>
                <a:srgbClr val="8585BD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5F1F0854-381A-4527-96E1-4DDE2760821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393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marR="0" lvl="3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Community data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Broken into 4 areas called performance indicators;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behavioral health, early childhood/adolescents, access, vulnerable person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</a:rPr>
              <a:t>Establish baseline metrics for the collaborative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F0854-381A-4527-96E1-4DDE276082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0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marR="0" lvl="2" indent="-1714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formed through data and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60+ partner discussions on hopes for the community 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Helps orient the work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F0854-381A-4527-96E1-4DDE276082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95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r>
              <a:rPr lang="en-US" dirty="0"/>
              <a:t>Well-Being Collaborative: participation from 12 different community sectors</a:t>
            </a:r>
          </a:p>
          <a:p>
            <a:pPr marL="228600" indent="-228600">
              <a:buAutoNum type="alphaLcPeriod"/>
            </a:pPr>
            <a:r>
              <a:rPr lang="en-US" dirty="0"/>
              <a:t>‘IMPACT’ in the center of the four work group circles.</a:t>
            </a:r>
          </a:p>
          <a:p>
            <a:pPr marL="228600" indent="-228600">
              <a:buAutoNum type="alphaLcPeriod"/>
            </a:pPr>
            <a:r>
              <a:rPr lang="en-US" dirty="0"/>
              <a:t>Community Partners serves as the backbone and fiscal agent</a:t>
            </a:r>
          </a:p>
          <a:p>
            <a:pPr marL="228600" indent="-228600">
              <a:buAutoNum type="alphaLcPeriod"/>
            </a:pPr>
            <a:r>
              <a:rPr lang="en-US" dirty="0"/>
              <a:t>Steering committee: provides strategic vision and support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F0854-381A-4527-96E1-4DDE27608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57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Partners:</a:t>
            </a:r>
          </a:p>
          <a:p>
            <a:pPr marL="228600" indent="-228600">
              <a:buAutoNum type="arabicPeriod"/>
            </a:pPr>
            <a:r>
              <a:rPr lang="en-US" dirty="0"/>
              <a:t>What interests, resources, etc. they have to share. </a:t>
            </a:r>
          </a:p>
          <a:p>
            <a:pPr marL="228600" indent="-228600">
              <a:buAutoNum type="arabicPeriod"/>
            </a:pPr>
            <a:r>
              <a:rPr lang="en-US" dirty="0"/>
              <a:t>Where do you see your work in this model? </a:t>
            </a:r>
          </a:p>
          <a:p>
            <a:pPr marL="228600" indent="-228600">
              <a:buAutoNum type="arabicPeriod"/>
            </a:pPr>
            <a:r>
              <a:rPr lang="en-US" dirty="0"/>
              <a:t>Would you like to join the collaborative email list to stay informed? </a:t>
            </a:r>
          </a:p>
          <a:p>
            <a:pPr marL="228600" indent="-228600">
              <a:buAutoNum type="arabicPeriod"/>
            </a:pPr>
            <a:r>
              <a:rPr lang="en-US" dirty="0"/>
              <a:t>Do you want to attend meetings regularly to join in these/other conversations? </a:t>
            </a:r>
          </a:p>
          <a:p>
            <a:pPr marL="685800" lvl="1" indent="-228600">
              <a:buAutoNum type="arabicPeriod"/>
            </a:pPr>
            <a:r>
              <a:rPr lang="en-US" dirty="0"/>
              <a:t>Show relevant prevention work in other areas.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F0854-381A-4527-96E1-4DDE276082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09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funding to promote prevention strategies in the community.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Community Work Facilitated by Community Partner Staff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F0854-381A-4527-96E1-4DDE276082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94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funding to promote prevention strategies in the community.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Community Work Facilitated by Community Partner Staff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F0854-381A-4527-96E1-4DDE276082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39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funding to promote prevention strategies in the community.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Community Work Facilitated by Community Partner Staff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F0854-381A-4527-96E1-4DDE276082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06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funding to promote prevention strategies in the community.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Community Work Facilitated by Community Partner Staff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F0854-381A-4527-96E1-4DDE276082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82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funding to promote prevention strategies in the community.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Community Work Facilitated by Community Partner Staff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F0854-381A-4527-96E1-4DDE276082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2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Mission Statement 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1" u="none" strike="noStrike" baseline="0" dirty="0">
                <a:solidFill>
                  <a:srgbClr val="4471C5"/>
                </a:solidFill>
                <a:latin typeface="Calibri" panose="020F0502020204030204" pitchFamily="34" charset="0"/>
              </a:rPr>
              <a:t>Build connections </a:t>
            </a:r>
            <a:r>
              <a:rPr lang="en-US" sz="18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among people who </a:t>
            </a:r>
            <a:r>
              <a:rPr lang="en-US" sz="1800" b="0" i="0" u="none" strike="noStrike" baseline="0" dirty="0">
                <a:solidFill>
                  <a:srgbClr val="4471C5"/>
                </a:solidFill>
                <a:latin typeface="Calibri" panose="020F0502020204030204" pitchFamily="34" charset="0"/>
              </a:rPr>
              <a:t>share the passion </a:t>
            </a:r>
            <a:r>
              <a:rPr lang="en-US" sz="18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to </a:t>
            </a:r>
          </a:p>
          <a:p>
            <a:r>
              <a:rPr lang="en-US" sz="1800" b="0" i="0" u="none" strike="noStrike" baseline="0" dirty="0">
                <a:solidFill>
                  <a:srgbClr val="4471C5"/>
                </a:solidFill>
                <a:latin typeface="Calibri" panose="020F0502020204030204" pitchFamily="34" charset="0"/>
              </a:rPr>
              <a:t>measure, promote </a:t>
            </a:r>
            <a:r>
              <a:rPr lang="en-US" sz="18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and </a:t>
            </a:r>
            <a:r>
              <a:rPr lang="en-US" sz="1800" b="0" i="1" u="none" strike="noStrike" baseline="0" dirty="0">
                <a:solidFill>
                  <a:srgbClr val="4471C5"/>
                </a:solidFill>
                <a:latin typeface="Calibri" panose="020F0502020204030204" pitchFamily="34" charset="0"/>
              </a:rPr>
              <a:t>strengthen community well-being.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56243-7B0B-405A-8159-F228399142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on-profit organization based in Kearney, NE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ormed in 1996, by a group of 25 community stakeholders interested in Building a Healthier Community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Known for county wide assessments using data to gauge community wellness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multi sector collective impact model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 history of success in reducing youth alcohol use,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empowering youth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coordinating resources in the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56243-7B0B-405A-8159-F228399142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38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5 operational staff – assist with backbone functions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Prevention staff and assistants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Grant writers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Building connections for prevention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56243-7B0B-405A-8159-F228399142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5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 got here today</a:t>
            </a:r>
          </a:p>
          <a:p>
            <a:r>
              <a:rPr lang="en-US" sz="18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Buffalo County Community Partners </a:t>
            </a:r>
            <a:r>
              <a:rPr lang="en-US" sz="1800" b="0" i="1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identifies issues </a:t>
            </a:r>
            <a:r>
              <a:rPr lang="en-US" sz="18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impacting community’s well-being and addresses those </a:t>
            </a:r>
          </a:p>
          <a:p>
            <a:r>
              <a:rPr lang="en-US" sz="18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issues by </a:t>
            </a:r>
            <a:r>
              <a:rPr lang="en-US" sz="1800" b="0" i="1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collecting and evaluating data </a:t>
            </a:r>
            <a:r>
              <a:rPr lang="en-US" sz="18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and </a:t>
            </a:r>
            <a:r>
              <a:rPr lang="en-US" sz="1800" b="0" i="0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facilitating conversations </a:t>
            </a:r>
            <a:r>
              <a:rPr lang="en-US" sz="18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among interested parties and community members.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a rich history of prevention, youth empowerment, and coordination of resources.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Partners Coalitions and Collaboratives worked independently to create a healthier community.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launched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HelpCare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Clinic which developed from issues of people in our community who are underinsured or non insured not having a place to receive services.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2020 - immediate need for resource collaboration in the community.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for 2030 – decided to utilize what we were learning from cross sector collaboration and collective impact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5F1F0854-381A-4527-96E1-4DDE2760821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81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Working towards the 2030 vision. </a:t>
            </a:r>
          </a:p>
          <a:p>
            <a:pPr marL="228600" indent="-228600">
              <a:buAutoNum type="alphaLcPeriod"/>
            </a:pPr>
            <a:r>
              <a:rPr lang="en-US" dirty="0"/>
              <a:t>Well-Being Collaborative: participation from 12 different community sectors</a:t>
            </a:r>
          </a:p>
          <a:p>
            <a:pPr marL="228600" indent="-228600">
              <a:buAutoNum type="alphaLcPeriod"/>
            </a:pPr>
            <a:r>
              <a:rPr lang="en-US" dirty="0"/>
              <a:t>Collaborative impacting community. Impact in the center of the four work group circles.</a:t>
            </a:r>
          </a:p>
          <a:p>
            <a:pPr marL="228600" indent="-228600">
              <a:buAutoNum type="alphaLcPeriod"/>
            </a:pPr>
            <a:r>
              <a:rPr lang="en-US" dirty="0"/>
              <a:t>Community Partners serves as the backbone and fiscal agent</a:t>
            </a:r>
          </a:p>
          <a:p>
            <a:pPr marL="228600" indent="-228600">
              <a:buAutoNum type="alphaLcPeriod"/>
            </a:pPr>
            <a:r>
              <a:rPr lang="en-US" dirty="0"/>
              <a:t>Steering committee: provides strategic vision and support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F0854-381A-4527-96E1-4DDE276082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3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collaborative doing? Trying to create impact in community.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Prevent persons across the lifespan from entering systems due to issues, challenges, or problems that are preventable.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access to information, resources, skill building, programs, and services.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F0854-381A-4527-96E1-4DDE276082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86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Foundations of the Well-Being Collaborative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will </a:t>
            </a:r>
          </a:p>
          <a:p>
            <a:pPr marL="228600" indent="-228600">
              <a:buAutoNum type="arabicParenR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 the six foundations of the Well-being collaborative. </a:t>
            </a:r>
          </a:p>
          <a:p>
            <a:pPr marL="228600" indent="-228600">
              <a:buAutoNum type="arabicParenR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Prevention efforts BCCP staff is facilitating </a:t>
            </a:r>
          </a:p>
          <a:p>
            <a:pPr marL="228600" indent="-228600">
              <a:buAutoNum type="arabicParenR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you can get involved 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5F1F0854-381A-4527-96E1-4DDE2760821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192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Collective Impact Model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8585BD"/>
                </a:solidFill>
                <a:effectLst/>
                <a:latin typeface="Open Sans" panose="020B0606030504020204" pitchFamily="34" charset="0"/>
              </a:rPr>
              <a:t>Point to a shared agenda,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8585BD"/>
                </a:solidFill>
                <a:effectLst/>
                <a:latin typeface="Open Sans" panose="020B0606030504020204" pitchFamily="34" charset="0"/>
              </a:rPr>
              <a:t>See many sectors involved,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8585BD"/>
                </a:solidFill>
                <a:effectLst/>
                <a:latin typeface="Open Sans" panose="020B0606030504020204" pitchFamily="34" charset="0"/>
              </a:rPr>
              <a:t>Know the benefits when issues are solved together,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8585BD"/>
                </a:solidFill>
                <a:effectLst/>
                <a:latin typeface="Open Sans" panose="020B0606030504020204" pitchFamily="34" charset="0"/>
              </a:rPr>
              <a:t>Give voice to those being served,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8585BD"/>
                </a:solidFill>
                <a:effectLst/>
                <a:latin typeface="Open Sans" panose="020B0606030504020204" pitchFamily="34" charset="0"/>
              </a:rPr>
              <a:t>See work through others perspective,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8585BD"/>
                </a:solidFill>
                <a:effectLst/>
                <a:latin typeface="Open Sans" panose="020B0606030504020204" pitchFamily="34" charset="0"/>
              </a:rPr>
              <a:t>Give space for others to join conversations,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8585BD"/>
                </a:solidFill>
                <a:effectLst/>
                <a:latin typeface="Open Sans" panose="020B0606030504020204" pitchFamily="34" charset="0"/>
              </a:rPr>
              <a:t>Celebrate success together and for each other.</a:t>
            </a:r>
          </a:p>
          <a:p>
            <a:endParaRPr lang="en-US" dirty="0"/>
          </a:p>
          <a:p>
            <a:endParaRPr lang="en-US" dirty="0"/>
          </a:p>
          <a:p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5F1F0854-381A-4527-96E1-4DDE2760821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636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6EF9-A3F7-45C9-A4E9-E69418F76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DB828-18BD-498A-8A29-78FD86AFA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1CAE-381C-414F-A165-F44EC635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CA091-24E4-4888-BAE4-EF0B1063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D646C-DF2B-4E67-AE30-1F2C7DD7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5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D08D-5CFC-40A2-A005-CED479EE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8BD8C-25F3-411B-986C-CCB2AFF6D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946E-0B3C-480D-A2B6-68E48702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4134-B182-47F3-B7D3-5267C124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32564-1A3B-4549-A8A9-D1917AEA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6427C-7C3A-46D2-94C6-1EF51081B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321D6-77AA-4720-AF67-3AC33B40E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B8F8B-C27D-4133-A285-0F2107EF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0C0DD-0F3D-4370-9B84-CEFA76A8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CD435-F7FE-40A6-B863-059B0877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A5B8A-AAF4-49E7-A59F-DD8ABB70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0CACD-3FEB-406A-A321-EFF6452BA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9CDF7-F724-4394-A3F0-B950FCACB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2497A-5946-4313-9595-18F8CF97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461AB-A470-4E7A-A7F1-72A7D763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6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8223-04E3-499B-BB31-1D672D86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A8168-7291-4D1A-8468-D3290C59F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31B57-FEF9-45E5-ACD3-B3C1B42A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041F5-C30A-473F-81AF-890D51BE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40B5C-501B-4519-B114-7A4D6D51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9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CFB9-1E3D-4C54-8AF9-BFD378DA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8C193-FE5B-4DEB-954B-7FA9DBF77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8F635-0F81-4152-97C7-7C16CAEE3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5D190-55D0-4422-A5B5-F403E8F4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AA15-A529-4BE5-871B-9983EFF1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48A67-942D-4172-A74C-BB41C9C2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F75C-CE16-40F1-9EE5-C4B19DBB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FA761-3398-4F49-9FDE-97CB4868E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B273F-AC16-4956-91ED-1818A3CB6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3D2EF-1BFE-4559-9F89-0C2FC8D3C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1D19D-653D-46D9-AF18-441F30949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07F96B-3026-4ACA-A4AB-7DD0AB84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61FC4-6417-46AF-904B-CB130152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FC82C-5C7A-46B1-8CA6-151EDD2D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8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4A42-725C-4BB2-AF55-1F5EABBE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1539E-F786-4642-917D-2EDA6407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78FA4-B086-4336-8220-F8AE5D35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967C1-8AB7-447F-B516-45B01312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F27268-7803-45DF-878C-8C1294C1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1711F-2C9C-44E7-93CC-4E535A7A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1BCB9-8AB6-4047-88B0-B6C643A4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6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BB15-3648-4D2D-B3B4-4D294C90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C215-7094-4FA5-903D-B609772AB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79E0B-F670-48B7-AEA6-ECC4535FE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7AF12-6A92-4C31-862A-F6328699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2B2D6-2972-4AE0-BE91-30B96BE5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FAF5D-53EF-4A82-AE1F-17D2B243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5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56AE-0A19-4D6A-B0A6-8F62D7C7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E2B286-B284-4408-A41B-6F8B52EF1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C6DD4-786E-4CE3-9645-03599CD0E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4EE19-F430-4114-A93F-DB9509C9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2A8F4-FCDB-42F1-BEC0-9C315C20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92F6E-0CF3-4AF4-A6D4-B33CCA65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7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75E2E-BA69-4E9A-9EEB-63052BA4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28884-BD23-4014-95D3-59EDFDDA6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DD1EE-FF14-456F-BE32-5DD21DEFF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31383-DB06-42F5-BF2F-F74E2EC62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6795D-DAAB-4A66-A957-553B9969A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4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48EF13-ABAE-8A4E-8557-923FF8047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982" y="1153795"/>
            <a:ext cx="7184162" cy="5556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4AD4C6-0D54-668F-F511-FA1988A2DA90}"/>
              </a:ext>
            </a:extLst>
          </p:cNvPr>
          <p:cNvSpPr txBox="1"/>
          <p:nvPr/>
        </p:nvSpPr>
        <p:spPr>
          <a:xfrm>
            <a:off x="70835" y="4498612"/>
            <a:ext cx="11700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2023 </a:t>
            </a:r>
            <a:r>
              <a:rPr lang="en-US" dirty="0">
                <a:solidFill>
                  <a:schemeClr val="tx2"/>
                </a:solidFill>
              </a:rPr>
              <a:t>Buffalo County Community Partners Volunteer </a:t>
            </a:r>
            <a:r>
              <a:rPr lang="en-US" sz="1800" dirty="0">
                <a:solidFill>
                  <a:schemeClr val="tx2"/>
                </a:solidFill>
              </a:rPr>
              <a:t>Orientation  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B72FAA61-B82D-6813-41A4-2B0EC6A6F7A2}"/>
              </a:ext>
            </a:extLst>
          </p:cNvPr>
          <p:cNvSpPr txBox="1">
            <a:spLocks/>
          </p:cNvSpPr>
          <p:nvPr/>
        </p:nvSpPr>
        <p:spPr>
          <a:xfrm>
            <a:off x="-46149" y="3556771"/>
            <a:ext cx="12191999" cy="450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chemeClr val="tx2"/>
                </a:solidFill>
              </a:rPr>
              <a:t>Building Connections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F4F29A7-1C7A-042F-989B-2EFBA985B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6888" y="148066"/>
            <a:ext cx="58483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9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7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0E0BC-BB2C-4EEA-86D3-849A140E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Measuring 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25C6-50CB-48F3-BF25-E224404C9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262" y="671039"/>
            <a:ext cx="8359713" cy="3062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Results Based Accountability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145A1-E5CB-4B95-B5EB-D26D8F32F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46" y="1695238"/>
            <a:ext cx="7143699" cy="44917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52F209-D4FB-F5AB-DAA0-5202DAA58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019" y="5865706"/>
            <a:ext cx="468668" cy="7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8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timeline&#10;&#10;Description automatically generated">
            <a:extLst>
              <a:ext uri="{FF2B5EF4-FFF2-40B4-BE49-F238E27FC236}">
                <a16:creationId xmlns:a16="http://schemas.microsoft.com/office/drawing/2014/main" id="{D9E6AB0F-93B5-6EC8-0CF5-1C2E1D334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8" y="0"/>
            <a:ext cx="1194858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FB2FA8-CCB6-8117-CFD7-D3AE6AEAE33D}"/>
              </a:ext>
            </a:extLst>
          </p:cNvPr>
          <p:cNvSpPr/>
          <p:nvPr/>
        </p:nvSpPr>
        <p:spPr>
          <a:xfrm>
            <a:off x="1956122" y="-1"/>
            <a:ext cx="8137002" cy="1261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C96E66EF-90FF-F53C-5E4B-82567B62D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38" y="108087"/>
            <a:ext cx="2744724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0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7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7D768-0C89-473C-B040-F2283CF5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Vision Statements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71088-F891-4599-B1F0-ED9FABFEE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780" y="1710146"/>
            <a:ext cx="2882454" cy="451035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2030, our communities’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 have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resources that are easy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understand and accessible.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Will have access to basic services.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 thrive when partners work together to coordinate services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ill value all people and their voices will inform our work.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1A1D0-BED7-8E52-9219-ABD66326B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30" y="1710146"/>
            <a:ext cx="4751531" cy="4371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59DA90-6CAB-DD30-D196-2AC48953F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019" y="5865706"/>
            <a:ext cx="468668" cy="7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8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FE5A82-5E28-4519-B417-6270922038C2}"/>
              </a:ext>
            </a:extLst>
          </p:cNvPr>
          <p:cNvSpPr txBox="1">
            <a:spLocks/>
          </p:cNvSpPr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0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Collaborative Structure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1216DAC-09C2-566E-2944-3C71FE1D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9329" y="259791"/>
            <a:ext cx="8325775" cy="643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7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7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7D768-0C89-473C-B040-F2283CF5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Adding Value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12EE96-251C-4473-A90E-A92603A029D0}"/>
              </a:ext>
            </a:extLst>
          </p:cNvPr>
          <p:cNvSpPr txBox="1">
            <a:spLocks/>
          </p:cNvSpPr>
          <p:nvPr/>
        </p:nvSpPr>
        <p:spPr>
          <a:xfrm>
            <a:off x="3721442" y="3429000"/>
            <a:ext cx="8227489" cy="1776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badi" panose="020B0604020202020204" pitchFamily="34" charset="0"/>
              </a:rPr>
              <a:t>Get involved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Abadi" panose="020B0604020202020204" pitchFamily="34" charset="0"/>
              </a:rPr>
              <a:t>Join our email list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Abadi" panose="020B0604020202020204" pitchFamily="34" charset="0"/>
              </a:rPr>
              <a:t>Join our collaborative meetings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Abadi" panose="020B0604020202020204" pitchFamily="34" charset="0"/>
              </a:rPr>
              <a:t>Make a financial investment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096BF0-9A0A-64B0-C43E-51C0AF6D716B}"/>
              </a:ext>
            </a:extLst>
          </p:cNvPr>
          <p:cNvSpPr txBox="1">
            <a:spLocks/>
          </p:cNvSpPr>
          <p:nvPr/>
        </p:nvSpPr>
        <p:spPr>
          <a:xfrm>
            <a:off x="3721441" y="1652362"/>
            <a:ext cx="8227489" cy="1776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badi" panose="020B0604020202020204" pitchFamily="34" charset="0"/>
              </a:rPr>
              <a:t>Do you see yourself in this work?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Abadi" panose="020B0604020202020204" pitchFamily="34" charset="0"/>
              </a:rPr>
              <a:t>Do you have resources to share?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Abadi" panose="020B0604020202020204" pitchFamily="34" charset="0"/>
              </a:rPr>
              <a:t>Do you share our vision?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Abadi" panose="020B0604020202020204" pitchFamily="34" charset="0"/>
              </a:rPr>
              <a:t>Does your vision align with this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597B4-1924-67E8-BBD2-90F934D0C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019" y="5865706"/>
            <a:ext cx="468668" cy="7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2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7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7D768-0C89-473C-B040-F2283CF5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Community Partners 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71088-F891-4599-B1F0-ED9FABFEE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756" y="1943270"/>
            <a:ext cx="8231178" cy="2743201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Buffalo County Community Response Coalition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Mission: Community Response is the actions a community takes to develop a coordinated system of resources and services which strengthen families and enhance family well-being.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Funding NE Children and Families Foundation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This team helps ~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200 individuals/families annually find supports for food, housing, technology, and other basic needs assistance when no other community supports were available.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Provides individuals with life coaching to reach sustainability.</a:t>
            </a: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12EE96-251C-4473-A90E-A92603A029D0}"/>
              </a:ext>
            </a:extLst>
          </p:cNvPr>
          <p:cNvSpPr txBox="1">
            <a:spLocks/>
          </p:cNvSpPr>
          <p:nvPr/>
        </p:nvSpPr>
        <p:spPr>
          <a:xfrm>
            <a:off x="3673756" y="611519"/>
            <a:ext cx="82311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Community Work Facilitated by </a:t>
            </a:r>
          </a:p>
          <a:p>
            <a:r>
              <a:rPr lang="en-US" dirty="0"/>
              <a:t>Community Partners Staff</a:t>
            </a:r>
            <a:endParaRPr lang="en-US" dirty="0">
              <a:latin typeface="Abadi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C2032-7482-06C7-AC5E-20F0535AF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756" y="5131705"/>
            <a:ext cx="3778788" cy="1481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57D6E-413E-6E92-9DBB-5F2944E89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558" y="5131705"/>
            <a:ext cx="3770443" cy="1481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717ECA-F059-D640-21AF-AEEE2773D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019" y="5865706"/>
            <a:ext cx="468668" cy="7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65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7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7D768-0C89-473C-B040-F2283CF5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Community Partners 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71088-F891-4599-B1F0-ED9FABFEE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509" y="1883087"/>
            <a:ext cx="8231178" cy="27432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Early Childhood Collaborative &amp; Rooted in Relationships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Focused on increasing access and resources for quality childcare providers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Raise awareness of the importance of early childhood and why an investment – time, resources, and knowledge – in early childhood is the foundation of a thriving community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cs typeface="Calibri" panose="020F0502020204030204" pitchFamily="34" charset="0"/>
              </a:rPr>
              <a:t>Helping local communities bring awareness to childcare shortages and connecting to resources for solutions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cs typeface="Calibri" panose="020F0502020204030204" pitchFamily="34" charset="0"/>
              </a:rPr>
              <a:t>Rooted in Relationships provides evidence-based practices that enhance the social-emotional development of children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12EE96-251C-4473-A90E-A92603A029D0}"/>
              </a:ext>
            </a:extLst>
          </p:cNvPr>
          <p:cNvSpPr txBox="1">
            <a:spLocks/>
          </p:cNvSpPr>
          <p:nvPr/>
        </p:nvSpPr>
        <p:spPr>
          <a:xfrm>
            <a:off x="3596508" y="557524"/>
            <a:ext cx="8231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Community Work Facilitated by </a:t>
            </a:r>
          </a:p>
          <a:p>
            <a:r>
              <a:rPr lang="en-US" dirty="0"/>
              <a:t>Community Partners Staff</a:t>
            </a:r>
            <a:endParaRPr lang="en-US" dirty="0">
              <a:latin typeface="Abadi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14765-C792-4C2A-46C9-47860C8E9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508" y="5110986"/>
            <a:ext cx="3565593" cy="1502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AC0C29-C142-AB6F-D2D1-E6F337645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019" y="5865706"/>
            <a:ext cx="468668" cy="7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1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7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7D768-0C89-473C-B040-F2283CF5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Community Partners 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71088-F891-4599-B1F0-ED9FABFEE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193" y="1999260"/>
            <a:ext cx="8231178" cy="1919484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Housing and Emerging Issues Taks Force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Case managers and community leaders working to solve housing gaps and barriers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cs typeface="Calibri" panose="020F0502020204030204" pitchFamily="34" charset="0"/>
              </a:rPr>
              <a:t>Case managers discuss complex housing situations, brainstorm resources and solutions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cs typeface="Calibri" panose="020F0502020204030204" pitchFamily="34" charset="0"/>
              </a:rPr>
              <a:t>Short term solutions to immediate problems: backpacks assembled to give to those looking for housing</a:t>
            </a:r>
            <a:endParaRPr lang="en-US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12EE96-251C-4473-A90E-A92603A029D0}"/>
              </a:ext>
            </a:extLst>
          </p:cNvPr>
          <p:cNvSpPr txBox="1">
            <a:spLocks/>
          </p:cNvSpPr>
          <p:nvPr/>
        </p:nvSpPr>
        <p:spPr>
          <a:xfrm>
            <a:off x="3676193" y="669471"/>
            <a:ext cx="8231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Community Work Facilitated by </a:t>
            </a:r>
          </a:p>
          <a:p>
            <a:r>
              <a:rPr lang="en-US" dirty="0"/>
              <a:t>Community Partners Staff</a:t>
            </a:r>
            <a:endParaRPr lang="en-US" dirty="0">
              <a:latin typeface="Abadi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A95CFC-8909-8D07-E7BA-B2892BE81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019" y="5865706"/>
            <a:ext cx="468668" cy="747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E14B8-216F-4505-CF02-548AD90F2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969" y="4994814"/>
            <a:ext cx="4118813" cy="161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79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7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7D768-0C89-473C-B040-F2283CF5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Community Partners 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71088-F891-4599-B1F0-ED9FABFEE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193" y="2003486"/>
            <a:ext cx="8231178" cy="2292463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Positive Pressure Coalition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Aid communities in coordination of resources and use of evidence-based practice to reduce substance abuse. </a:t>
            </a:r>
          </a:p>
          <a:p>
            <a:pPr marL="0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ecreasing youth alcohol use and other substances by connecting parents access to resources. </a:t>
            </a:r>
          </a:p>
          <a:p>
            <a:pPr marL="0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Host prescription takeback events.</a:t>
            </a:r>
          </a:p>
          <a:p>
            <a:pPr marL="0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free prescription lockboxes and gun locks to the community.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12EE96-251C-4473-A90E-A92603A029D0}"/>
              </a:ext>
            </a:extLst>
          </p:cNvPr>
          <p:cNvSpPr txBox="1">
            <a:spLocks/>
          </p:cNvSpPr>
          <p:nvPr/>
        </p:nvSpPr>
        <p:spPr>
          <a:xfrm>
            <a:off x="3676193" y="673697"/>
            <a:ext cx="82311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Community Work Facilitated by </a:t>
            </a:r>
          </a:p>
          <a:p>
            <a:r>
              <a:rPr lang="en-US" dirty="0"/>
              <a:t>Community Partners Staff</a:t>
            </a:r>
            <a:endParaRPr lang="en-US" dirty="0">
              <a:latin typeface="Abadi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35F5D-2E21-83BD-7333-06797046A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93" y="4994814"/>
            <a:ext cx="4118813" cy="1618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C1093-F213-7C1C-50CD-87991EFAA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019" y="5865706"/>
            <a:ext cx="468668" cy="7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7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7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7D768-0C89-473C-B040-F2283CF5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Community Partners 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71088-F891-4599-B1F0-ED9FABFEE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586" y="1873624"/>
            <a:ext cx="8231178" cy="27432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PhotoVoice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program is designed for youth to develop creative self-expression and constructive communication skills through photography.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Youth Advisory Board </a:t>
            </a:r>
          </a:p>
          <a:p>
            <a:pPr marL="0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Buffalo County Youth Advisory Board (YAB) is a program and a philosophy that recognizes youth as valuable resources in our community and empowers them as equal community partners to bring about positive community change. The youth tackle a range of social problems that concern them from our economy and environment to safety, substance abuse, and behavioral health.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12EE96-251C-4473-A90E-A92603A029D0}"/>
              </a:ext>
            </a:extLst>
          </p:cNvPr>
          <p:cNvSpPr txBox="1">
            <a:spLocks/>
          </p:cNvSpPr>
          <p:nvPr/>
        </p:nvSpPr>
        <p:spPr>
          <a:xfrm>
            <a:off x="3767586" y="548061"/>
            <a:ext cx="82311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Community Work Facilitated by </a:t>
            </a:r>
          </a:p>
          <a:p>
            <a:r>
              <a:rPr lang="en-US" dirty="0"/>
              <a:t>Community Partners Staff</a:t>
            </a:r>
            <a:endParaRPr lang="en-US" dirty="0">
              <a:latin typeface="Abadi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0E8032-6CE2-9ECC-0936-EDE489A1F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4"/>
          <a:stretch/>
        </p:blipFill>
        <p:spPr>
          <a:xfrm>
            <a:off x="3767586" y="4927929"/>
            <a:ext cx="3737188" cy="1685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CCB46-64BD-E407-346B-84D0C7DE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019" y="5865706"/>
            <a:ext cx="468668" cy="7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7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49B9AEE3-0572-B260-90F8-09E197E927A4}"/>
              </a:ext>
            </a:extLst>
          </p:cNvPr>
          <p:cNvSpPr/>
          <p:nvPr/>
        </p:nvSpPr>
        <p:spPr>
          <a:xfrm>
            <a:off x="-949780" y="-194482"/>
            <a:ext cx="2564391" cy="2106998"/>
          </a:xfrm>
          <a:prstGeom prst="hexagon">
            <a:avLst>
              <a:gd name="adj" fmla="val 25356"/>
              <a:gd name="vf" fmla="val 115470"/>
            </a:avLst>
          </a:prstGeom>
          <a:solidFill>
            <a:srgbClr val="2547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21F3C6B-3B6C-A133-FA15-10AB405CBFB6}"/>
              </a:ext>
            </a:extLst>
          </p:cNvPr>
          <p:cNvSpPr/>
          <p:nvPr/>
        </p:nvSpPr>
        <p:spPr>
          <a:xfrm>
            <a:off x="-1092248" y="323483"/>
            <a:ext cx="1899553" cy="1684050"/>
          </a:xfrm>
          <a:prstGeom prst="hexagon">
            <a:avLst>
              <a:gd name="adj" fmla="val 25356"/>
              <a:gd name="vf" fmla="val 115470"/>
            </a:avLst>
          </a:prstGeom>
          <a:solidFill>
            <a:srgbClr val="98436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7C48CF4-C58F-81CD-8E47-F879584E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079" y="323483"/>
            <a:ext cx="5103812" cy="12700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Who We Are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ECB2BE-5AFC-245E-B4E8-79A8C47BF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019" y="5865706"/>
            <a:ext cx="468668" cy="747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691B64-D65F-6C98-A412-44E0E0DEE116}"/>
              </a:ext>
            </a:extLst>
          </p:cNvPr>
          <p:cNvSpPr txBox="1"/>
          <p:nvPr/>
        </p:nvSpPr>
        <p:spPr>
          <a:xfrm>
            <a:off x="1557549" y="2266840"/>
            <a:ext cx="831660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1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We </a:t>
            </a:r>
            <a:r>
              <a:rPr lang="en-US" sz="3600" b="1" i="1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identify issues </a:t>
            </a:r>
            <a:r>
              <a:rPr lang="en-US" sz="3600" b="1" i="1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in our community.</a:t>
            </a:r>
            <a:endParaRPr lang="en-US" sz="3600" b="0" i="0" u="none" strike="noStrike" baseline="0" dirty="0">
              <a:solidFill>
                <a:srgbClr val="585858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b="1" i="1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We </a:t>
            </a:r>
            <a:r>
              <a:rPr lang="en-US" sz="3600" b="1" i="1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collect and evaluate data </a:t>
            </a:r>
            <a:r>
              <a:rPr lang="en-US" sz="3600" b="1" i="1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and</a:t>
            </a:r>
            <a:endParaRPr lang="en-US" sz="3600" b="0" i="0" u="none" strike="noStrike" baseline="0" dirty="0">
              <a:solidFill>
                <a:srgbClr val="585858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b="1" i="1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invest the time </a:t>
            </a:r>
            <a:r>
              <a:rPr lang="en-US" sz="3600" b="1" i="1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to understand the issue.</a:t>
            </a:r>
            <a:endParaRPr lang="en-US" sz="3600" b="0" i="0" u="none" strike="noStrike" baseline="0" dirty="0">
              <a:solidFill>
                <a:srgbClr val="585858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b="1" i="1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We </a:t>
            </a:r>
            <a:r>
              <a:rPr lang="en-US" sz="3600" b="1" i="1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facilitate community conversations </a:t>
            </a:r>
            <a:r>
              <a:rPr lang="en-US" sz="3600" b="1" i="1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to find innovative solutions.</a:t>
            </a:r>
            <a:endParaRPr lang="en-US" sz="3600" b="0" i="0" u="none" strike="noStrike" baseline="0" dirty="0">
              <a:solidFill>
                <a:srgbClr val="585858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b="1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We </a:t>
            </a:r>
            <a:r>
              <a:rPr lang="en-US" sz="3600" b="1" i="1" u="none" strike="noStrike" baseline="0" dirty="0">
                <a:solidFill>
                  <a:srgbClr val="006FC1"/>
                </a:solidFill>
                <a:latin typeface="Calibri" panose="020F0502020204030204" pitchFamily="34" charset="0"/>
              </a:rPr>
              <a:t>connect </a:t>
            </a:r>
            <a:r>
              <a:rPr lang="en-US" sz="3600" b="1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people to essential </a:t>
            </a:r>
            <a:r>
              <a:rPr lang="en-US" sz="3600" b="1" i="1" u="none" strike="noStrike" baseline="0" dirty="0">
                <a:solidFill>
                  <a:srgbClr val="006FC1"/>
                </a:solidFill>
                <a:latin typeface="Calibri" panose="020F0502020204030204" pitchFamily="34" charset="0"/>
              </a:rPr>
              <a:t>resources.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024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7CF5D0-6562-E7DA-2640-B4CAE03B2EC5}"/>
              </a:ext>
            </a:extLst>
          </p:cNvPr>
          <p:cNvSpPr/>
          <p:nvPr/>
        </p:nvSpPr>
        <p:spPr>
          <a:xfrm>
            <a:off x="1757079" y="1912516"/>
            <a:ext cx="8628867" cy="31407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254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49B9AEE3-0572-B260-90F8-09E197E927A4}"/>
              </a:ext>
            </a:extLst>
          </p:cNvPr>
          <p:cNvSpPr/>
          <p:nvPr/>
        </p:nvSpPr>
        <p:spPr>
          <a:xfrm>
            <a:off x="-949780" y="-194482"/>
            <a:ext cx="2564391" cy="2106998"/>
          </a:xfrm>
          <a:prstGeom prst="hexagon">
            <a:avLst>
              <a:gd name="adj" fmla="val 25356"/>
              <a:gd name="vf" fmla="val 115470"/>
            </a:avLst>
          </a:prstGeom>
          <a:solidFill>
            <a:srgbClr val="2547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21F3C6B-3B6C-A133-FA15-10AB405CBFB6}"/>
              </a:ext>
            </a:extLst>
          </p:cNvPr>
          <p:cNvSpPr/>
          <p:nvPr/>
        </p:nvSpPr>
        <p:spPr>
          <a:xfrm>
            <a:off x="-1092248" y="323483"/>
            <a:ext cx="1899553" cy="1684050"/>
          </a:xfrm>
          <a:prstGeom prst="hexagon">
            <a:avLst>
              <a:gd name="adj" fmla="val 25356"/>
              <a:gd name="vf" fmla="val 115470"/>
            </a:avLst>
          </a:prstGeom>
          <a:solidFill>
            <a:srgbClr val="98436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7C48CF4-C58F-81CD-8E47-F879584E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079" y="323483"/>
            <a:ext cx="5103812" cy="12700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Who We 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BCFF6-BA65-C86E-625D-73688C47EEF6}"/>
              </a:ext>
            </a:extLst>
          </p:cNvPr>
          <p:cNvSpPr txBox="1"/>
          <p:nvPr/>
        </p:nvSpPr>
        <p:spPr>
          <a:xfrm>
            <a:off x="2045421" y="2200839"/>
            <a:ext cx="8628867" cy="2564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on-profit organization based in Kearney, NE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ormed in 1996, by a group of 25 community stakeholders interested in Building a Healthier Community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Known for county wide assessments using data to gauge community wellness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multi sector collective impact model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 history of success in reducing youth alcohol use,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empowering youth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coordinating resources in the community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036DE6-C525-619F-DCDA-1951660B3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019" y="5865706"/>
            <a:ext cx="468668" cy="7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4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49B9AEE3-0572-B260-90F8-09E197E927A4}"/>
              </a:ext>
            </a:extLst>
          </p:cNvPr>
          <p:cNvSpPr/>
          <p:nvPr/>
        </p:nvSpPr>
        <p:spPr>
          <a:xfrm>
            <a:off x="-949780" y="-194482"/>
            <a:ext cx="2564391" cy="2106998"/>
          </a:xfrm>
          <a:prstGeom prst="hexagon">
            <a:avLst>
              <a:gd name="adj" fmla="val 25356"/>
              <a:gd name="vf" fmla="val 115470"/>
            </a:avLst>
          </a:prstGeom>
          <a:solidFill>
            <a:srgbClr val="2547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21F3C6B-3B6C-A133-FA15-10AB405CBFB6}"/>
              </a:ext>
            </a:extLst>
          </p:cNvPr>
          <p:cNvSpPr/>
          <p:nvPr/>
        </p:nvSpPr>
        <p:spPr>
          <a:xfrm>
            <a:off x="-1092248" y="323483"/>
            <a:ext cx="1899553" cy="1684050"/>
          </a:xfrm>
          <a:prstGeom prst="hexagon">
            <a:avLst>
              <a:gd name="adj" fmla="val 25356"/>
              <a:gd name="vf" fmla="val 115470"/>
            </a:avLst>
          </a:prstGeom>
          <a:solidFill>
            <a:srgbClr val="98436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7C48CF4-C58F-81CD-8E47-F879584E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079" y="323483"/>
            <a:ext cx="5103812" cy="12700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Staff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F28B41A-1111-18C9-B239-FF8B730811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9" b="6667"/>
          <a:stretch/>
        </p:blipFill>
        <p:spPr>
          <a:xfrm>
            <a:off x="4102219" y="28471"/>
            <a:ext cx="5723102" cy="67271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F407EC-9E01-EA95-352E-F3D906BBF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019" y="5865706"/>
            <a:ext cx="468668" cy="7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3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9F3405-6B2E-4C6A-839C-49314C4F2EB6}"/>
              </a:ext>
            </a:extLst>
          </p:cNvPr>
          <p:cNvSpPr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2030 Vision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F313C-B949-467D-BC84-CE87E47A2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57" y="0"/>
            <a:ext cx="482803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32F738-675F-C3F4-A6A4-9810787DC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019" y="5865706"/>
            <a:ext cx="468668" cy="7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FE5A82-5E28-4519-B417-6270922038C2}"/>
              </a:ext>
            </a:extLst>
          </p:cNvPr>
          <p:cNvSpPr txBox="1">
            <a:spLocks/>
          </p:cNvSpPr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0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Collaborative Structure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C2830A2C-DD35-4EB0-BC5C-02D135208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9329" y="259791"/>
            <a:ext cx="8325775" cy="643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4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7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7D768-0C89-473C-B040-F2283CF5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Impact 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Statements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71088-F891-4599-B1F0-ED9FABFEE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824" y="3107673"/>
            <a:ext cx="7973863" cy="2162159"/>
          </a:xfrm>
        </p:spPr>
        <p:txBody>
          <a:bodyPr>
            <a:noAutofit/>
          </a:bodyPr>
          <a:lstStyle/>
          <a:p>
            <a:pPr marL="1371600" lvl="2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Prevent persons across the lifespan from entering systems due to issues, challenges, or problems that are preventable.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access to information, resources, skill building, programs, and services.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12EE96-251C-4473-A90E-A92603A029D0}"/>
              </a:ext>
            </a:extLst>
          </p:cNvPr>
          <p:cNvSpPr txBox="1">
            <a:spLocks/>
          </p:cNvSpPr>
          <p:nvPr/>
        </p:nvSpPr>
        <p:spPr>
          <a:xfrm>
            <a:off x="3853825" y="1782110"/>
            <a:ext cx="7973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the Collaborative Trying to Accomplish?</a:t>
            </a:r>
            <a:endParaRPr lang="en-US" dirty="0">
              <a:latin typeface="Abadi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D6B06-2BD1-9928-71B3-C08B609D6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019" y="5865706"/>
            <a:ext cx="468668" cy="7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7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3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9F3405-6B2E-4C6A-839C-49314C4F2EB6}"/>
              </a:ext>
            </a:extLst>
          </p:cNvPr>
          <p:cNvSpPr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2030 Vision</a:t>
            </a:r>
          </a:p>
        </p:txBody>
      </p:sp>
      <p:pic>
        <p:nvPicPr>
          <p:cNvPr id="4" name="Picture 3" descr="A blue and white poster with text&#10;&#10;Description automatically generated">
            <a:extLst>
              <a:ext uri="{FF2B5EF4-FFF2-40B4-BE49-F238E27FC236}">
                <a16:creationId xmlns:a16="http://schemas.microsoft.com/office/drawing/2014/main" id="{2DC47150-8EE7-77DF-0A8B-20696ECC7B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5"/>
          <a:stretch/>
        </p:blipFill>
        <p:spPr>
          <a:xfrm>
            <a:off x="4212956" y="1641586"/>
            <a:ext cx="6245543" cy="5123814"/>
          </a:xfrm>
          <a:prstGeom prst="rect">
            <a:avLst/>
          </a:prstGeom>
        </p:spPr>
      </p:pic>
      <p:pic>
        <p:nvPicPr>
          <p:cNvPr id="5" name="Picture 4" descr="A blue and white poster with text&#10;&#10;Description automatically generated">
            <a:extLst>
              <a:ext uri="{FF2B5EF4-FFF2-40B4-BE49-F238E27FC236}">
                <a16:creationId xmlns:a16="http://schemas.microsoft.com/office/drawing/2014/main" id="{51606C3F-414E-CE5C-E5DC-55488304F8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0787"/>
          <a:stretch/>
        </p:blipFill>
        <p:spPr>
          <a:xfrm>
            <a:off x="4212956" y="90755"/>
            <a:ext cx="6245352" cy="15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4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3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9F3405-6B2E-4C6A-839C-49314C4F2EB6}"/>
              </a:ext>
            </a:extLst>
          </p:cNvPr>
          <p:cNvSpPr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EDBA9-B942-430D-8CFA-1143A32F0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1" b="-11861"/>
          <a:stretch/>
        </p:blipFill>
        <p:spPr>
          <a:xfrm>
            <a:off x="3548885" y="564992"/>
            <a:ext cx="8314830" cy="5903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0A15CE-5FE0-07D9-294A-E4E2851CD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019" y="5865706"/>
            <a:ext cx="468668" cy="7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39b4f2-0aba-4c1e-80c9-dd9664ce5dda">
      <Terms xmlns="http://schemas.microsoft.com/office/infopath/2007/PartnerControls"/>
    </lcf76f155ced4ddcb4097134ff3c332f>
    <TaxCatchAll xmlns="29211177-bc12-416c-87d8-07938db3374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A45928D5F9AE4EB78225451C2554AB" ma:contentTypeVersion="12" ma:contentTypeDescription="Create a new document." ma:contentTypeScope="" ma:versionID="5e4acb61a4de61356e06902b4bb249ac">
  <xsd:schema xmlns:xsd="http://www.w3.org/2001/XMLSchema" xmlns:xs="http://www.w3.org/2001/XMLSchema" xmlns:p="http://schemas.microsoft.com/office/2006/metadata/properties" xmlns:ns2="c339b4f2-0aba-4c1e-80c9-dd9664ce5dda" xmlns:ns3="29211177-bc12-416c-87d8-07938db33740" targetNamespace="http://schemas.microsoft.com/office/2006/metadata/properties" ma:root="true" ma:fieldsID="f7aa91895d49d118aca74e69778b796a" ns2:_="" ns3:_="">
    <xsd:import namespace="c339b4f2-0aba-4c1e-80c9-dd9664ce5dda"/>
    <xsd:import namespace="29211177-bc12-416c-87d8-07938db3374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9b4f2-0aba-4c1e-80c9-dd9664ce5dd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2ff1606-a8f8-4517-9e02-6b0bbfbff5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11177-bc12-416c-87d8-07938db3374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e5a540a-9273-44cb-8785-518f46f650a3}" ma:internalName="TaxCatchAll" ma:showField="CatchAllData" ma:web="29211177-bc12-416c-87d8-07938db337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9A7A1-324F-4D6E-93AA-2EDE21D337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4F2841-85D2-4298-A990-87ABA67C8340}">
  <ds:schemaRefs>
    <ds:schemaRef ds:uri="http://schemas.microsoft.com/office/2006/metadata/properties"/>
    <ds:schemaRef ds:uri="http://schemas.microsoft.com/office/infopath/2007/PartnerControls"/>
    <ds:schemaRef ds:uri="c339b4f2-0aba-4c1e-80c9-dd9664ce5dda"/>
    <ds:schemaRef ds:uri="29211177-bc12-416c-87d8-07938db33740"/>
  </ds:schemaRefs>
</ds:datastoreItem>
</file>

<file path=customXml/itemProps3.xml><?xml version="1.0" encoding="utf-8"?>
<ds:datastoreItem xmlns:ds="http://schemas.openxmlformats.org/officeDocument/2006/customXml" ds:itemID="{21C8A8C4-C6F4-4FAA-BA41-048BFEBE04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39b4f2-0aba-4c1e-80c9-dd9664ce5dda"/>
    <ds:schemaRef ds:uri="29211177-bc12-416c-87d8-07938db337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3368</TotalTime>
  <Words>1379</Words>
  <Application>Microsoft Office PowerPoint</Application>
  <PresentationFormat>Widescreen</PresentationFormat>
  <Paragraphs>195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Abadi</vt:lpstr>
      <vt:lpstr>Arial</vt:lpstr>
      <vt:lpstr>Calibri</vt:lpstr>
      <vt:lpstr>Calibri Light</vt:lpstr>
      <vt:lpstr>Franklin Gothic Medium Cond</vt:lpstr>
      <vt:lpstr>Open Sans</vt:lpstr>
      <vt:lpstr>Times New Roman</vt:lpstr>
      <vt:lpstr>Office Theme</vt:lpstr>
      <vt:lpstr>PowerPoint Presentation</vt:lpstr>
      <vt:lpstr>Who We Are</vt:lpstr>
      <vt:lpstr>Who We Are</vt:lpstr>
      <vt:lpstr>Staff</vt:lpstr>
      <vt:lpstr>PowerPoint Presentation</vt:lpstr>
      <vt:lpstr>PowerPoint Presentation</vt:lpstr>
      <vt:lpstr>Impact  Statements </vt:lpstr>
      <vt:lpstr>PowerPoint Presentation</vt:lpstr>
      <vt:lpstr>PowerPoint Presentation</vt:lpstr>
      <vt:lpstr>Measuring Impact </vt:lpstr>
      <vt:lpstr>PowerPoint Presentation</vt:lpstr>
      <vt:lpstr>Vision Statements </vt:lpstr>
      <vt:lpstr>PowerPoint Presentation</vt:lpstr>
      <vt:lpstr>Adding Value</vt:lpstr>
      <vt:lpstr>Community Partners  Work </vt:lpstr>
      <vt:lpstr>Community Partners  Work </vt:lpstr>
      <vt:lpstr>Community Partners  Work </vt:lpstr>
      <vt:lpstr>Community Partners  Work </vt:lpstr>
      <vt:lpstr>Community Partners  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Innovative Solutions to Solve Complex Problems Well-Being Collaborative Orientation</dc:title>
  <dc:creator>Michelle Toukan</dc:creator>
  <cp:lastModifiedBy>Michelle Toukan</cp:lastModifiedBy>
  <cp:revision>15</cp:revision>
  <dcterms:created xsi:type="dcterms:W3CDTF">2022-08-04T15:14:06Z</dcterms:created>
  <dcterms:modified xsi:type="dcterms:W3CDTF">2023-10-31T14:59:30Z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0x01010016A45928D5F9AE4EB78225451C2554AB</vt:lpwstr>
  </property>
  <property fmtid="{D5CDD505-2E9C-101B-9397-08002B2CF9AE}" pid="3" name="MediaServiceImageTags">
    <vt:lpwstr/>
  </property>
</Properties>
</file>